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BC3D04A0-B04B-4D62-A7E3-B16326B021B4}" type="datetimeFigureOut">
              <a:rPr lang="en-GB" smtClean="0"/>
              <a:t>13/12/2025</a:t>
            </a:fld>
            <a:endParaRPr lang="en-GB"/>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21ED39BD-60E8-458F-97A9-FC6BBCFFFD3F}" type="slidenum">
              <a:rPr lang="en-GB" smtClean="0"/>
              <a:t>‹#›</a:t>
            </a:fld>
            <a:endParaRPr lang="en-GB"/>
          </a:p>
        </p:txBody>
      </p:sp>
    </p:spTree>
    <p:extLst>
      <p:ext uri="{BB962C8B-B14F-4D97-AF65-F5344CB8AC3E}">
        <p14:creationId xmlns:p14="http://schemas.microsoft.com/office/powerpoint/2010/main" val="134348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C3D04A0-B04B-4D62-A7E3-B16326B021B4}" type="datetimeFigureOut">
              <a:rPr lang="en-GB" smtClean="0"/>
              <a:t>13/12/2025</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1ED39BD-60E8-458F-97A9-FC6BBCFFFD3F}" type="slidenum">
              <a:rPr lang="en-GB" smtClean="0"/>
              <a:t>‹#›</a:t>
            </a:fld>
            <a:endParaRPr lang="en-GB"/>
          </a:p>
        </p:txBody>
      </p:sp>
    </p:spTree>
    <p:extLst>
      <p:ext uri="{BB962C8B-B14F-4D97-AF65-F5344CB8AC3E}">
        <p14:creationId xmlns:p14="http://schemas.microsoft.com/office/powerpoint/2010/main" val="211991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C3D04A0-B04B-4D62-A7E3-B16326B021B4}" type="datetimeFigureOut">
              <a:rPr lang="en-GB" smtClean="0"/>
              <a:t>13/12/2025</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1ED39BD-60E8-458F-97A9-FC6BBCFFFD3F}" type="slidenum">
              <a:rPr lang="en-GB" smtClean="0"/>
              <a:t>‹#›</a:t>
            </a:fld>
            <a:endParaRPr lang="en-GB"/>
          </a:p>
        </p:txBody>
      </p:sp>
    </p:spTree>
    <p:extLst>
      <p:ext uri="{BB962C8B-B14F-4D97-AF65-F5344CB8AC3E}">
        <p14:creationId xmlns:p14="http://schemas.microsoft.com/office/powerpoint/2010/main" val="380551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C3D04A0-B04B-4D62-A7E3-B16326B021B4}" type="datetimeFigureOut">
              <a:rPr lang="en-GB" smtClean="0"/>
              <a:t>13/12/2025</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1ED39BD-60E8-458F-97A9-FC6BBCFFFD3F}" type="slidenum">
              <a:rPr lang="en-GB" smtClean="0"/>
              <a:t>‹#›</a:t>
            </a:fld>
            <a:endParaRPr lang="en-GB"/>
          </a:p>
        </p:txBody>
      </p:sp>
    </p:spTree>
    <p:extLst>
      <p:ext uri="{BB962C8B-B14F-4D97-AF65-F5344CB8AC3E}">
        <p14:creationId xmlns:p14="http://schemas.microsoft.com/office/powerpoint/2010/main" val="336913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BC3D04A0-B04B-4D62-A7E3-B16326B021B4}" type="datetimeFigureOut">
              <a:rPr lang="en-GB" smtClean="0"/>
              <a:t>13/12/2025</a:t>
            </a:fld>
            <a:endParaRPr lang="en-GB"/>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GB"/>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21ED39BD-60E8-458F-97A9-FC6BBCFFFD3F}" type="slidenum">
              <a:rPr lang="en-GB" smtClean="0"/>
              <a:t>‹#›</a:t>
            </a:fld>
            <a:endParaRPr lang="en-GB"/>
          </a:p>
        </p:txBody>
      </p:sp>
    </p:spTree>
    <p:extLst>
      <p:ext uri="{BB962C8B-B14F-4D97-AF65-F5344CB8AC3E}">
        <p14:creationId xmlns:p14="http://schemas.microsoft.com/office/powerpoint/2010/main" val="268286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BC3D04A0-B04B-4D62-A7E3-B16326B021B4}" type="datetimeFigureOut">
              <a:rPr lang="en-GB" smtClean="0"/>
              <a:t>13/12/2025</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ED39BD-60E8-458F-97A9-FC6BBCFFFD3F}" type="slidenum">
              <a:rPr lang="en-GB" smtClean="0"/>
              <a:t>‹#›</a:t>
            </a:fld>
            <a:endParaRPr lang="en-GB"/>
          </a:p>
        </p:txBody>
      </p:sp>
    </p:spTree>
    <p:extLst>
      <p:ext uri="{BB962C8B-B14F-4D97-AF65-F5344CB8AC3E}">
        <p14:creationId xmlns:p14="http://schemas.microsoft.com/office/powerpoint/2010/main" val="411579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BC3D04A0-B04B-4D62-A7E3-B16326B021B4}" type="datetimeFigureOut">
              <a:rPr lang="en-GB" smtClean="0"/>
              <a:t>13/12/2025</a:t>
            </a:fld>
            <a:endParaRPr lang="en-GB"/>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GB"/>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21ED39BD-60E8-458F-97A9-FC6BBCFFFD3F}" type="slidenum">
              <a:rPr lang="en-GB" smtClean="0"/>
              <a:t>‹#›</a:t>
            </a:fld>
            <a:endParaRPr lang="en-GB"/>
          </a:p>
        </p:txBody>
      </p:sp>
    </p:spTree>
    <p:extLst>
      <p:ext uri="{BB962C8B-B14F-4D97-AF65-F5344CB8AC3E}">
        <p14:creationId xmlns:p14="http://schemas.microsoft.com/office/powerpoint/2010/main" val="42245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BC3D04A0-B04B-4D62-A7E3-B16326B021B4}" type="datetimeFigureOut">
              <a:rPr lang="en-GB" smtClean="0"/>
              <a:t>13/12/2025</a:t>
            </a:fld>
            <a:endParaRPr lang="en-GB"/>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21ED39BD-60E8-458F-97A9-FC6BBCFFFD3F}" type="slidenum">
              <a:rPr lang="en-GB" smtClean="0"/>
              <a:t>‹#›</a:t>
            </a:fld>
            <a:endParaRPr lang="en-GB"/>
          </a:p>
        </p:txBody>
      </p:sp>
    </p:spTree>
    <p:extLst>
      <p:ext uri="{BB962C8B-B14F-4D97-AF65-F5344CB8AC3E}">
        <p14:creationId xmlns:p14="http://schemas.microsoft.com/office/powerpoint/2010/main" val="401630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BC3D04A0-B04B-4D62-A7E3-B16326B021B4}" type="datetimeFigureOut">
              <a:rPr lang="en-GB" smtClean="0"/>
              <a:t>13/12/2025</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21ED39BD-60E8-458F-97A9-FC6BBCFFFD3F}" type="slidenum">
              <a:rPr lang="en-GB" smtClean="0"/>
              <a:t>‹#›</a:t>
            </a:fld>
            <a:endParaRPr lang="en-GB"/>
          </a:p>
        </p:txBody>
      </p:sp>
    </p:spTree>
    <p:extLst>
      <p:ext uri="{BB962C8B-B14F-4D97-AF65-F5344CB8AC3E}">
        <p14:creationId xmlns:p14="http://schemas.microsoft.com/office/powerpoint/2010/main" val="153376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BC3D04A0-B04B-4D62-A7E3-B16326B021B4}" type="datetimeFigureOut">
              <a:rPr lang="en-GB" smtClean="0"/>
              <a:t>13/12/2025</a:t>
            </a:fld>
            <a:endParaRPr lang="en-GB"/>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21ED39BD-60E8-458F-97A9-FC6BBCFFFD3F}" type="slidenum">
              <a:rPr lang="en-GB" smtClean="0"/>
              <a:t>‹#›</a:t>
            </a:fld>
            <a:endParaRPr lang="en-GB"/>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5946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BC3D04A0-B04B-4D62-A7E3-B16326B021B4}" type="datetimeFigureOut">
              <a:rPr lang="en-GB" smtClean="0"/>
              <a:t>13/12/2025</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ED39BD-60E8-458F-97A9-FC6BBCFFFD3F}" type="slidenum">
              <a:rPr lang="en-GB" smtClean="0"/>
              <a:t>‹#›</a:t>
            </a:fld>
            <a:endParaRPr lang="en-GB"/>
          </a:p>
        </p:txBody>
      </p:sp>
    </p:spTree>
    <p:extLst>
      <p:ext uri="{BB962C8B-B14F-4D97-AF65-F5344CB8AC3E}">
        <p14:creationId xmlns:p14="http://schemas.microsoft.com/office/powerpoint/2010/main" val="359896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BC3D04A0-B04B-4D62-A7E3-B16326B021B4}" type="datetimeFigureOut">
              <a:rPr lang="en-GB" smtClean="0"/>
              <a:t>13/12/2025</a:t>
            </a:fld>
            <a:endParaRPr lang="en-GB"/>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GB"/>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21ED39BD-60E8-458F-97A9-FC6BBCFFFD3F}" type="slidenum">
              <a:rPr lang="en-GB" smtClean="0"/>
              <a:t>‹#›</a:t>
            </a:fld>
            <a:endParaRPr lang="en-GB"/>
          </a:p>
        </p:txBody>
      </p:sp>
    </p:spTree>
    <p:extLst>
      <p:ext uri="{BB962C8B-B14F-4D97-AF65-F5344CB8AC3E}">
        <p14:creationId xmlns:p14="http://schemas.microsoft.com/office/powerpoint/2010/main" val="278758675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633A-D22B-D0C1-5ED8-BDE8857F8E63}"/>
              </a:ext>
            </a:extLst>
          </p:cNvPr>
          <p:cNvSpPr>
            <a:spLocks noGrp="1"/>
          </p:cNvSpPr>
          <p:nvPr>
            <p:ph type="ctrTitle"/>
          </p:nvPr>
        </p:nvSpPr>
        <p:spPr/>
        <p:txBody>
          <a:bodyPr/>
          <a:lstStyle/>
          <a:p>
            <a:r>
              <a:rPr lang="en-GB" dirty="0"/>
              <a:t>The Wise men</a:t>
            </a:r>
          </a:p>
        </p:txBody>
      </p:sp>
      <p:sp>
        <p:nvSpPr>
          <p:cNvPr id="3" name="Subtitle 2">
            <a:extLst>
              <a:ext uri="{FF2B5EF4-FFF2-40B4-BE49-F238E27FC236}">
                <a16:creationId xmlns:a16="http://schemas.microsoft.com/office/drawing/2014/main" id="{F48E7281-6E33-FE0B-C55C-8B0BEFEB72D9}"/>
              </a:ext>
            </a:extLst>
          </p:cNvPr>
          <p:cNvSpPr>
            <a:spLocks noGrp="1"/>
          </p:cNvSpPr>
          <p:nvPr>
            <p:ph type="subTitle" idx="1"/>
          </p:nvPr>
        </p:nvSpPr>
        <p:spPr/>
        <p:txBody>
          <a:bodyPr>
            <a:normAutofit/>
          </a:bodyPr>
          <a:lstStyle/>
          <a:p>
            <a:r>
              <a:rPr lang="en-GB" sz="2400" dirty="0"/>
              <a:t>Matthew 2:1-12</a:t>
            </a:r>
          </a:p>
        </p:txBody>
      </p:sp>
    </p:spTree>
    <p:extLst>
      <p:ext uri="{BB962C8B-B14F-4D97-AF65-F5344CB8AC3E}">
        <p14:creationId xmlns:p14="http://schemas.microsoft.com/office/powerpoint/2010/main" val="46131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E951BE-7E36-23FB-D912-A07CCDDEF8F9}"/>
              </a:ext>
            </a:extLst>
          </p:cNvPr>
          <p:cNvSpPr>
            <a:spLocks noGrp="1"/>
          </p:cNvSpPr>
          <p:nvPr>
            <p:ph idx="1"/>
          </p:nvPr>
        </p:nvSpPr>
        <p:spPr>
          <a:xfrm>
            <a:off x="1066800" y="814192"/>
            <a:ext cx="10058400" cy="5220848"/>
          </a:xfrm>
        </p:spPr>
        <p:txBody>
          <a:bodyPr>
            <a:normAutofit/>
          </a:bodyPr>
          <a:lstStyle/>
          <a:p>
            <a:endParaRPr lang="en-GB" sz="2400" dirty="0"/>
          </a:p>
          <a:p>
            <a:r>
              <a:rPr lang="en-GB" sz="2400" dirty="0"/>
              <a:t>The Wise Men vs the chief priests and scribes</a:t>
            </a:r>
          </a:p>
          <a:p>
            <a:r>
              <a:rPr lang="en-GB" sz="2400" dirty="0"/>
              <a:t>Action vs complacency</a:t>
            </a:r>
          </a:p>
          <a:p>
            <a:pPr marL="0" indent="0">
              <a:buNone/>
            </a:pPr>
            <a:endParaRPr lang="en-GB" sz="2400" dirty="0"/>
          </a:p>
          <a:p>
            <a:pPr marL="0" indent="0">
              <a:buNone/>
            </a:pPr>
            <a:r>
              <a:rPr lang="en-GB" sz="2400" dirty="0"/>
              <a:t>Isaiah 6:910 ‘And he said “Go and say this to the people: Keep on hearing, but do not understand; keep on seeing, but do not perceive. Make the heart of this people dull, and their ears heavy, and blind their eyes, lest they see with their eyes, and hear with their ears, and understand with their hearts, and turn and be healed.”’</a:t>
            </a:r>
          </a:p>
          <a:p>
            <a:pPr marL="0" indent="0">
              <a:buNone/>
            </a:pPr>
            <a:r>
              <a:rPr lang="en-GB" sz="2400" dirty="0"/>
              <a:t>Psalm 118:22 ‘The stone that the builders rejected has become the cornerstone.”</a:t>
            </a:r>
            <a:endParaRPr lang="en-GB" sz="3200" dirty="0"/>
          </a:p>
        </p:txBody>
      </p:sp>
    </p:spTree>
    <p:extLst>
      <p:ext uri="{BB962C8B-B14F-4D97-AF65-F5344CB8AC3E}">
        <p14:creationId xmlns:p14="http://schemas.microsoft.com/office/powerpoint/2010/main" val="308441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416BC6-45D9-42E2-812E-8642852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07194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8FFABA-35FF-4824-A828-AF70682C1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chemeClr val="bg2"/>
            </a:solidFill>
            <a:prstDash val="solid"/>
            <a:miter lim="800000"/>
          </a:ln>
          <a:effectLst/>
        </p:spPr>
        <p:txBody>
          <a:bodyPr/>
          <a:lstStyle/>
          <a:p>
            <a:endParaRPr lang="en-GB"/>
          </a:p>
        </p:txBody>
      </p:sp>
      <p:pic>
        <p:nvPicPr>
          <p:cNvPr id="5" name="Content Placeholder 4" descr="A poster of a manger with a group of people&#10;&#10;AI-generated content may be incorrect.">
            <a:extLst>
              <a:ext uri="{FF2B5EF4-FFF2-40B4-BE49-F238E27FC236}">
                <a16:creationId xmlns:a16="http://schemas.microsoft.com/office/drawing/2014/main" id="{88F8AC06-1F85-A300-ECC5-0C04E6416A02}"/>
              </a:ext>
            </a:extLst>
          </p:cNvPr>
          <p:cNvPicPr>
            <a:picLocks noChangeAspect="1"/>
          </p:cNvPicPr>
          <p:nvPr/>
        </p:nvPicPr>
        <p:blipFill>
          <a:blip r:embed="rId2">
            <a:extLst>
              <a:ext uri="{28A0092B-C50C-407E-A947-70E740481C1C}">
                <a14:useLocalDpi xmlns:a14="http://schemas.microsoft.com/office/drawing/2010/main" val="0"/>
              </a:ext>
            </a:extLst>
          </a:blip>
          <a:srcRect l="1817" r="4" b="4"/>
          <a:stretch>
            <a:fillRect/>
          </a:stretch>
        </p:blipFill>
        <p:spPr>
          <a:xfrm>
            <a:off x="563670" y="559157"/>
            <a:ext cx="5183307" cy="5753961"/>
          </a:xfrm>
          <a:prstGeom prst="rect">
            <a:avLst/>
          </a:prstGeom>
        </p:spPr>
      </p:pic>
      <p:sp>
        <p:nvSpPr>
          <p:cNvPr id="16" name="Rectangle 15">
            <a:extLst>
              <a:ext uri="{FF2B5EF4-FFF2-40B4-BE49-F238E27FC236}">
                <a16:creationId xmlns:a16="http://schemas.microsoft.com/office/drawing/2014/main" id="{C36AA63B-9EE1-4A5A-ABD7-4BA42FEF4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2979" y="237744"/>
            <a:ext cx="5634325"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en-GB"/>
          </a:p>
        </p:txBody>
      </p:sp>
      <p:sp>
        <p:nvSpPr>
          <p:cNvPr id="18" name="Rectangle 17">
            <a:extLst>
              <a:ext uri="{FF2B5EF4-FFF2-40B4-BE49-F238E27FC236}">
                <a16:creationId xmlns:a16="http://schemas.microsoft.com/office/drawing/2014/main" id="{4D89016A-FD6A-409F-BD59-281B82AF3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9956" y="372498"/>
            <a:ext cx="5352593"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0F861-E861-0316-905B-0B9D53BB08B2}"/>
              </a:ext>
            </a:extLst>
          </p:cNvPr>
          <p:cNvSpPr>
            <a:spLocks noGrp="1"/>
          </p:cNvSpPr>
          <p:nvPr>
            <p:ph type="title"/>
          </p:nvPr>
        </p:nvSpPr>
        <p:spPr>
          <a:xfrm>
            <a:off x="6839065" y="2581567"/>
            <a:ext cx="4602152" cy="1718225"/>
          </a:xfrm>
        </p:spPr>
        <p:txBody>
          <a:bodyPr>
            <a:normAutofit fontScale="90000"/>
          </a:bodyPr>
          <a:lstStyle/>
          <a:p>
            <a:r>
              <a:rPr lang="en-GB" dirty="0"/>
              <a:t>Gifts, great joy, active obedience</a:t>
            </a:r>
          </a:p>
        </p:txBody>
      </p:sp>
    </p:spTree>
    <p:extLst>
      <p:ext uri="{BB962C8B-B14F-4D97-AF65-F5344CB8AC3E}">
        <p14:creationId xmlns:p14="http://schemas.microsoft.com/office/powerpoint/2010/main" val="98671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4DB9-8836-FA9F-2419-3C0D2C4E4EFA}"/>
              </a:ext>
            </a:extLst>
          </p:cNvPr>
          <p:cNvSpPr>
            <a:spLocks noGrp="1"/>
          </p:cNvSpPr>
          <p:nvPr>
            <p:ph type="title"/>
          </p:nvPr>
        </p:nvSpPr>
        <p:spPr/>
        <p:txBody>
          <a:bodyPr/>
          <a:lstStyle/>
          <a:p>
            <a:r>
              <a:rPr lang="en-GB" dirty="0"/>
              <a:t>Matthew 2:7-11</a:t>
            </a:r>
          </a:p>
        </p:txBody>
      </p:sp>
      <p:sp>
        <p:nvSpPr>
          <p:cNvPr id="3" name="Content Placeholder 2">
            <a:extLst>
              <a:ext uri="{FF2B5EF4-FFF2-40B4-BE49-F238E27FC236}">
                <a16:creationId xmlns:a16="http://schemas.microsoft.com/office/drawing/2014/main" id="{2081B8EF-4404-9655-6CEA-41F34D6002F5}"/>
              </a:ext>
            </a:extLst>
          </p:cNvPr>
          <p:cNvSpPr>
            <a:spLocks noGrp="1"/>
          </p:cNvSpPr>
          <p:nvPr>
            <p:ph idx="1"/>
          </p:nvPr>
        </p:nvSpPr>
        <p:spPr/>
        <p:txBody>
          <a:bodyPr>
            <a:normAutofit fontScale="92500"/>
          </a:bodyPr>
          <a:lstStyle/>
          <a:p>
            <a:pPr marL="0" indent="0">
              <a:buNone/>
            </a:pPr>
            <a:r>
              <a:rPr lang="en-GB" sz="2400" dirty="0"/>
              <a:t>‘Then Herod summoned the wise men secretly and ascertained from them what time the star had appeared. And he sent them to Bethlehem, saying, “Go and search diligently for the child, and when you have found him, bring me word, that I too may come and worship him.” After listening to the king, they went on their way. And behold, the star that they had seen when it rose went before them until it came to rest over the place where the child was. </a:t>
            </a:r>
            <a:r>
              <a:rPr lang="en-GB" sz="2400" b="1" baseline="30000" dirty="0"/>
              <a:t> </a:t>
            </a:r>
            <a:r>
              <a:rPr lang="en-GB" sz="2400" dirty="0"/>
              <a:t>When they saw the star, they rejoiced exceedingly with great joy. And going into the house, they saw the child with Mary his mother, and they fell down and worshiped him. Then, opening their treasures, they offered him gifts, gold and frankincense and myrrh.’ </a:t>
            </a:r>
          </a:p>
        </p:txBody>
      </p:sp>
    </p:spTree>
    <p:extLst>
      <p:ext uri="{BB962C8B-B14F-4D97-AF65-F5344CB8AC3E}">
        <p14:creationId xmlns:p14="http://schemas.microsoft.com/office/powerpoint/2010/main" val="217820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46E1-A3BF-02BD-52FF-E31DA19174A5}"/>
              </a:ext>
            </a:extLst>
          </p:cNvPr>
          <p:cNvSpPr>
            <a:spLocks noGrp="1"/>
          </p:cNvSpPr>
          <p:nvPr>
            <p:ph type="title"/>
          </p:nvPr>
        </p:nvSpPr>
        <p:spPr/>
        <p:txBody>
          <a:bodyPr/>
          <a:lstStyle/>
          <a:p>
            <a:r>
              <a:rPr lang="en-GB" dirty="0"/>
              <a:t>Gold</a:t>
            </a:r>
          </a:p>
        </p:txBody>
      </p:sp>
      <p:sp>
        <p:nvSpPr>
          <p:cNvPr id="3" name="Content Placeholder 2">
            <a:extLst>
              <a:ext uri="{FF2B5EF4-FFF2-40B4-BE49-F238E27FC236}">
                <a16:creationId xmlns:a16="http://schemas.microsoft.com/office/drawing/2014/main" id="{BBA0091C-EF81-522F-4580-9EDBB1A9051B}"/>
              </a:ext>
            </a:extLst>
          </p:cNvPr>
          <p:cNvSpPr>
            <a:spLocks noGrp="1"/>
          </p:cNvSpPr>
          <p:nvPr>
            <p:ph idx="1"/>
          </p:nvPr>
        </p:nvSpPr>
        <p:spPr/>
        <p:txBody>
          <a:bodyPr>
            <a:normAutofit/>
          </a:bodyPr>
          <a:lstStyle/>
          <a:p>
            <a:r>
              <a:rPr lang="en-GB" sz="2400" dirty="0"/>
              <a:t>Royalty and an indicator of kingship</a:t>
            </a:r>
          </a:p>
          <a:p>
            <a:r>
              <a:rPr lang="en-GB" sz="2400" dirty="0"/>
              <a:t>Isaiah 9:6 “For to us a child is born, to us a son is given, and the government shall be upon his shoulder, and his name shall be called Wonderful Counsellor, Mighty God, Everlasting Father, Prince of Peace.” </a:t>
            </a:r>
          </a:p>
          <a:p>
            <a:r>
              <a:rPr lang="en-GB" sz="2400" dirty="0"/>
              <a:t>Zechariah 9:9 “rejoice greatly, O daughter of Zion! Shout aloud, O daughter of Jerusalem! Behold, your king is coming to you; righteous and having salvation is he, humble and mounted on a donkey, on a colt, the foal of a donkey.”</a:t>
            </a:r>
          </a:p>
        </p:txBody>
      </p:sp>
    </p:spTree>
    <p:extLst>
      <p:ext uri="{BB962C8B-B14F-4D97-AF65-F5344CB8AC3E}">
        <p14:creationId xmlns:p14="http://schemas.microsoft.com/office/powerpoint/2010/main" val="3817218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DB55-E2F8-1F6D-DEA4-5D46502DB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F3E86-E911-D526-D1F3-D6C9EF05C0F0}"/>
              </a:ext>
            </a:extLst>
          </p:cNvPr>
          <p:cNvSpPr>
            <a:spLocks noGrp="1"/>
          </p:cNvSpPr>
          <p:nvPr>
            <p:ph type="title"/>
          </p:nvPr>
        </p:nvSpPr>
        <p:spPr/>
        <p:txBody>
          <a:bodyPr/>
          <a:lstStyle/>
          <a:p>
            <a:r>
              <a:rPr lang="en-GB" dirty="0"/>
              <a:t>Frankincense</a:t>
            </a:r>
          </a:p>
        </p:txBody>
      </p:sp>
      <p:sp>
        <p:nvSpPr>
          <p:cNvPr id="3" name="Content Placeholder 2">
            <a:extLst>
              <a:ext uri="{FF2B5EF4-FFF2-40B4-BE49-F238E27FC236}">
                <a16:creationId xmlns:a16="http://schemas.microsoft.com/office/drawing/2014/main" id="{38E6C042-B5EB-520F-B8C1-DA80F80273E6}"/>
              </a:ext>
            </a:extLst>
          </p:cNvPr>
          <p:cNvSpPr>
            <a:spLocks noGrp="1"/>
          </p:cNvSpPr>
          <p:nvPr>
            <p:ph idx="1"/>
          </p:nvPr>
        </p:nvSpPr>
        <p:spPr/>
        <p:txBody>
          <a:bodyPr>
            <a:normAutofit/>
          </a:bodyPr>
          <a:lstStyle/>
          <a:p>
            <a:r>
              <a:rPr lang="en-GB" sz="2400" dirty="0"/>
              <a:t>Divinity and role as High Priest</a:t>
            </a:r>
          </a:p>
          <a:p>
            <a:r>
              <a:rPr lang="en-GB" sz="2400" dirty="0"/>
              <a:t>Hebrews 7:26-28 “For it is indeed fitting that we should have such a high priest, holy, innocent, unstained, separated from sinners, and exalted above the heavens. He has no need, like those high priests, to offer sacrifices daily, first for his own sins and then for those of the people, since he did this once for all when he offered up himself. For the Law appoints men in their weakness as high priests, but the word of the oath, which came later than the law, appoints a Son who has been made perfect forever.”</a:t>
            </a:r>
          </a:p>
        </p:txBody>
      </p:sp>
    </p:spTree>
    <p:extLst>
      <p:ext uri="{BB962C8B-B14F-4D97-AF65-F5344CB8AC3E}">
        <p14:creationId xmlns:p14="http://schemas.microsoft.com/office/powerpoint/2010/main" val="329874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A855-EE85-6B12-4C90-DFD05F8B1AEE}"/>
              </a:ext>
            </a:extLst>
          </p:cNvPr>
          <p:cNvSpPr>
            <a:spLocks noGrp="1"/>
          </p:cNvSpPr>
          <p:nvPr>
            <p:ph type="title"/>
          </p:nvPr>
        </p:nvSpPr>
        <p:spPr/>
        <p:txBody>
          <a:bodyPr/>
          <a:lstStyle/>
          <a:p>
            <a:r>
              <a:rPr lang="en-GB" dirty="0"/>
              <a:t>Myrrh</a:t>
            </a:r>
          </a:p>
        </p:txBody>
      </p:sp>
      <p:sp>
        <p:nvSpPr>
          <p:cNvPr id="3" name="Content Placeholder 2">
            <a:extLst>
              <a:ext uri="{FF2B5EF4-FFF2-40B4-BE49-F238E27FC236}">
                <a16:creationId xmlns:a16="http://schemas.microsoft.com/office/drawing/2014/main" id="{C583AAA7-15B3-3F03-1CF4-137AE0FBEC85}"/>
              </a:ext>
            </a:extLst>
          </p:cNvPr>
          <p:cNvSpPr>
            <a:spLocks noGrp="1"/>
          </p:cNvSpPr>
          <p:nvPr>
            <p:ph idx="1"/>
          </p:nvPr>
        </p:nvSpPr>
        <p:spPr/>
        <p:txBody>
          <a:bodyPr>
            <a:normAutofit/>
          </a:bodyPr>
          <a:lstStyle/>
          <a:p>
            <a:r>
              <a:rPr lang="en-GB" sz="2400" dirty="0"/>
              <a:t>Pointed to Jesus’ death</a:t>
            </a:r>
          </a:p>
          <a:p>
            <a:r>
              <a:rPr lang="en-GB" sz="2400" dirty="0"/>
              <a:t>Isaiah 53:4-5 “Surely he has borne our griefs and carried our sorrows; yet we esteemed him stricken, smitten by God, and afflicted. But he was wounded for our transgressions; he was crushed for our iniquities; upon him was the chastisement that brought us peace, and with his stripes we are healed.”</a:t>
            </a:r>
          </a:p>
        </p:txBody>
      </p:sp>
    </p:spTree>
    <p:extLst>
      <p:ext uri="{BB962C8B-B14F-4D97-AF65-F5344CB8AC3E}">
        <p14:creationId xmlns:p14="http://schemas.microsoft.com/office/powerpoint/2010/main" val="2887508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rtoon of a person riding a horse&#10;&#10;AI-generated content may be incorrect.">
            <a:extLst>
              <a:ext uri="{FF2B5EF4-FFF2-40B4-BE49-F238E27FC236}">
                <a16:creationId xmlns:a16="http://schemas.microsoft.com/office/drawing/2014/main" id="{D70F7667-0176-B5B5-4CE9-BDF10D5E98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9819" y="449291"/>
            <a:ext cx="9932361" cy="5959417"/>
          </a:xfrm>
        </p:spPr>
      </p:pic>
    </p:spTree>
    <p:extLst>
      <p:ext uri="{BB962C8B-B14F-4D97-AF65-F5344CB8AC3E}">
        <p14:creationId xmlns:p14="http://schemas.microsoft.com/office/powerpoint/2010/main" val="355870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7589-75CE-7684-6E94-EA60605D264E}"/>
              </a:ext>
            </a:extLst>
          </p:cNvPr>
          <p:cNvSpPr>
            <a:spLocks noGrp="1"/>
          </p:cNvSpPr>
          <p:nvPr>
            <p:ph type="title"/>
          </p:nvPr>
        </p:nvSpPr>
        <p:spPr>
          <a:xfrm>
            <a:off x="1066800" y="467325"/>
            <a:ext cx="10058400" cy="1371600"/>
          </a:xfrm>
        </p:spPr>
        <p:txBody>
          <a:bodyPr/>
          <a:lstStyle/>
          <a:p>
            <a:pPr algn="ctr"/>
            <a:r>
              <a:rPr lang="en-GB" dirty="0"/>
              <a:t>Matthew 2:12</a:t>
            </a:r>
          </a:p>
        </p:txBody>
      </p:sp>
      <p:sp>
        <p:nvSpPr>
          <p:cNvPr id="3" name="Content Placeholder 2">
            <a:extLst>
              <a:ext uri="{FF2B5EF4-FFF2-40B4-BE49-F238E27FC236}">
                <a16:creationId xmlns:a16="http://schemas.microsoft.com/office/drawing/2014/main" id="{0ED52035-0DA8-839C-B994-61F13986CA2A}"/>
              </a:ext>
            </a:extLst>
          </p:cNvPr>
          <p:cNvSpPr>
            <a:spLocks noGrp="1"/>
          </p:cNvSpPr>
          <p:nvPr>
            <p:ph idx="1"/>
          </p:nvPr>
        </p:nvSpPr>
        <p:spPr>
          <a:xfrm>
            <a:off x="1066800" y="1714813"/>
            <a:ext cx="10058400" cy="3931920"/>
          </a:xfrm>
        </p:spPr>
        <p:txBody>
          <a:bodyPr>
            <a:normAutofit/>
          </a:bodyPr>
          <a:lstStyle/>
          <a:p>
            <a:pPr marL="0" indent="0">
              <a:buNone/>
            </a:pPr>
            <a:r>
              <a:rPr lang="en-GB" sz="2400" dirty="0"/>
              <a:t>“And being warned in a dream not to return to Herod, they departed to their own country by another way.” </a:t>
            </a:r>
          </a:p>
        </p:txBody>
      </p:sp>
      <p:pic>
        <p:nvPicPr>
          <p:cNvPr id="5" name="Picture 4" descr="A person in a vest&#10;&#10;AI-generated content may be incorrect.">
            <a:extLst>
              <a:ext uri="{FF2B5EF4-FFF2-40B4-BE49-F238E27FC236}">
                <a16:creationId xmlns:a16="http://schemas.microsoft.com/office/drawing/2014/main" id="{CA5E72BF-9E15-B2D2-615B-CD1E600E5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149" y="2570549"/>
            <a:ext cx="4815701" cy="3911670"/>
          </a:xfrm>
          <a:prstGeom prst="rect">
            <a:avLst/>
          </a:prstGeom>
        </p:spPr>
      </p:pic>
    </p:spTree>
    <p:extLst>
      <p:ext uri="{BB962C8B-B14F-4D97-AF65-F5344CB8AC3E}">
        <p14:creationId xmlns:p14="http://schemas.microsoft.com/office/powerpoint/2010/main" val="182757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manger with a baby in a manger&#10;&#10;AI-generated content may be incorrect.">
            <a:extLst>
              <a:ext uri="{FF2B5EF4-FFF2-40B4-BE49-F238E27FC236}">
                <a16:creationId xmlns:a16="http://schemas.microsoft.com/office/drawing/2014/main" id="{8D74912A-D533-31EA-154C-C13DC6D53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578" y="576960"/>
            <a:ext cx="9068844" cy="5704079"/>
          </a:xfrm>
          <a:prstGeom prst="rect">
            <a:avLst/>
          </a:prstGeom>
        </p:spPr>
      </p:pic>
    </p:spTree>
    <p:extLst>
      <p:ext uri="{BB962C8B-B14F-4D97-AF65-F5344CB8AC3E}">
        <p14:creationId xmlns:p14="http://schemas.microsoft.com/office/powerpoint/2010/main" val="369087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F416BC6-45D9-42E2-812E-8642852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07194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8FFABA-35FF-4824-A828-AF70682C1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chemeClr val="bg2"/>
            </a:solidFill>
            <a:prstDash val="solid"/>
            <a:miter lim="800000"/>
          </a:ln>
          <a:effectLst/>
        </p:spPr>
        <p:txBody>
          <a:bodyPr/>
          <a:lstStyle/>
          <a:p>
            <a:endParaRPr lang="en-GB"/>
          </a:p>
        </p:txBody>
      </p:sp>
      <p:pic>
        <p:nvPicPr>
          <p:cNvPr id="5" name="Content Placeholder 4">
            <a:extLst>
              <a:ext uri="{FF2B5EF4-FFF2-40B4-BE49-F238E27FC236}">
                <a16:creationId xmlns:a16="http://schemas.microsoft.com/office/drawing/2014/main" id="{B71F8DA9-13A5-CF08-F902-BC86F4618E2E}"/>
              </a:ext>
            </a:extLst>
          </p:cNvPr>
          <p:cNvPicPr>
            <a:picLocks noChangeAspect="1"/>
          </p:cNvPicPr>
          <p:nvPr/>
        </p:nvPicPr>
        <p:blipFill>
          <a:blip r:embed="rId2"/>
          <a:srcRect l="6393" r="28974" b="1"/>
          <a:stretch>
            <a:fillRect/>
          </a:stretch>
        </p:blipFill>
        <p:spPr>
          <a:xfrm>
            <a:off x="590305" y="588723"/>
            <a:ext cx="5190524" cy="5761973"/>
          </a:xfrm>
          <a:prstGeom prst="rect">
            <a:avLst/>
          </a:prstGeom>
        </p:spPr>
      </p:pic>
      <p:sp>
        <p:nvSpPr>
          <p:cNvPr id="27" name="Rectangle 26">
            <a:extLst>
              <a:ext uri="{FF2B5EF4-FFF2-40B4-BE49-F238E27FC236}">
                <a16:creationId xmlns:a16="http://schemas.microsoft.com/office/drawing/2014/main" id="{C36AA63B-9EE1-4A5A-ABD7-4BA42FEF4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2979" y="237744"/>
            <a:ext cx="5634325"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en-GB"/>
          </a:p>
        </p:txBody>
      </p:sp>
      <p:sp>
        <p:nvSpPr>
          <p:cNvPr id="29" name="Rectangle 28">
            <a:extLst>
              <a:ext uri="{FF2B5EF4-FFF2-40B4-BE49-F238E27FC236}">
                <a16:creationId xmlns:a16="http://schemas.microsoft.com/office/drawing/2014/main" id="{4D89016A-FD6A-409F-BD59-281B82AF3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9956" y="372498"/>
            <a:ext cx="5352593"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BFDFC-CD45-5D1E-2CCC-B15D8D5CDB88}"/>
              </a:ext>
            </a:extLst>
          </p:cNvPr>
          <p:cNvSpPr>
            <a:spLocks noGrp="1"/>
          </p:cNvSpPr>
          <p:nvPr>
            <p:ph type="title"/>
          </p:nvPr>
        </p:nvSpPr>
        <p:spPr>
          <a:xfrm>
            <a:off x="6846137" y="727626"/>
            <a:ext cx="4602152" cy="1718225"/>
          </a:xfrm>
        </p:spPr>
        <p:txBody>
          <a:bodyPr>
            <a:normAutofit/>
          </a:bodyPr>
          <a:lstStyle/>
          <a:p>
            <a:r>
              <a:rPr lang="en-GB" dirty="0"/>
              <a:t>Quiz!</a:t>
            </a:r>
          </a:p>
        </p:txBody>
      </p:sp>
      <p:sp>
        <p:nvSpPr>
          <p:cNvPr id="18" name="Content Placeholder 17">
            <a:extLst>
              <a:ext uri="{FF2B5EF4-FFF2-40B4-BE49-F238E27FC236}">
                <a16:creationId xmlns:a16="http://schemas.microsoft.com/office/drawing/2014/main" id="{E5311F0B-22E0-A75F-9004-4327F42D6888}"/>
              </a:ext>
            </a:extLst>
          </p:cNvPr>
          <p:cNvSpPr>
            <a:spLocks noGrp="1"/>
          </p:cNvSpPr>
          <p:nvPr>
            <p:ph idx="1"/>
          </p:nvPr>
        </p:nvSpPr>
        <p:spPr>
          <a:xfrm>
            <a:off x="6846137" y="2538919"/>
            <a:ext cx="4602152" cy="3596880"/>
          </a:xfrm>
        </p:spPr>
        <p:txBody>
          <a:bodyPr>
            <a:normAutofit/>
          </a:bodyPr>
          <a:lstStyle/>
          <a:p>
            <a:r>
              <a:rPr lang="en-US" dirty="0"/>
              <a:t>How many Wise Men were there?</a:t>
            </a:r>
          </a:p>
          <a:p>
            <a:r>
              <a:rPr lang="en-US" dirty="0"/>
              <a:t>What was their job?</a:t>
            </a:r>
          </a:p>
          <a:p>
            <a:r>
              <a:rPr lang="en-US" dirty="0"/>
              <a:t>What were the gifts of the Wise Men, and were they intentional?</a:t>
            </a:r>
          </a:p>
          <a:p>
            <a:r>
              <a:rPr lang="en-US" dirty="0"/>
              <a:t>Did the Wise Men see Jesus on the same night as the shepherds?</a:t>
            </a:r>
          </a:p>
        </p:txBody>
      </p:sp>
    </p:spTree>
    <p:extLst>
      <p:ext uri="{BB962C8B-B14F-4D97-AF65-F5344CB8AC3E}">
        <p14:creationId xmlns:p14="http://schemas.microsoft.com/office/powerpoint/2010/main" val="155293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BAEC-6804-DF79-9005-F26F84D84494}"/>
              </a:ext>
            </a:extLst>
          </p:cNvPr>
          <p:cNvSpPr>
            <a:spLocks noGrp="1"/>
          </p:cNvSpPr>
          <p:nvPr>
            <p:ph type="title"/>
          </p:nvPr>
        </p:nvSpPr>
        <p:spPr>
          <a:xfrm>
            <a:off x="1066800" y="436446"/>
            <a:ext cx="10058400" cy="1371600"/>
          </a:xfrm>
        </p:spPr>
        <p:txBody>
          <a:bodyPr/>
          <a:lstStyle/>
          <a:p>
            <a:pPr algn="ctr"/>
            <a:r>
              <a:rPr lang="en-GB" dirty="0"/>
              <a:t>The Wise Men</a:t>
            </a:r>
          </a:p>
        </p:txBody>
      </p:sp>
      <p:sp>
        <p:nvSpPr>
          <p:cNvPr id="3" name="Content Placeholder 2">
            <a:extLst>
              <a:ext uri="{FF2B5EF4-FFF2-40B4-BE49-F238E27FC236}">
                <a16:creationId xmlns:a16="http://schemas.microsoft.com/office/drawing/2014/main" id="{E26326E6-D4AA-28A7-F7E2-4CCAE16504CB}"/>
              </a:ext>
            </a:extLst>
          </p:cNvPr>
          <p:cNvSpPr>
            <a:spLocks noGrp="1"/>
          </p:cNvSpPr>
          <p:nvPr>
            <p:ph idx="1"/>
          </p:nvPr>
        </p:nvSpPr>
        <p:spPr>
          <a:xfrm>
            <a:off x="1066800" y="1614606"/>
            <a:ext cx="10058400" cy="3931920"/>
          </a:xfrm>
        </p:spPr>
        <p:txBody>
          <a:bodyPr>
            <a:normAutofit/>
          </a:bodyPr>
          <a:lstStyle/>
          <a:p>
            <a:pPr algn="ctr"/>
            <a:r>
              <a:rPr lang="en-GB" sz="2400" dirty="0"/>
              <a:t>Who were they? Is there significance in their identities?</a:t>
            </a:r>
          </a:p>
          <a:p>
            <a:pPr algn="ctr"/>
            <a:r>
              <a:rPr lang="en-GB" sz="2400" dirty="0"/>
              <a:t>They acted on what they understood</a:t>
            </a:r>
          </a:p>
          <a:p>
            <a:pPr algn="ctr"/>
            <a:r>
              <a:rPr lang="en-GB" sz="2400" dirty="0"/>
              <a:t>Gifts, great joy, active obedience</a:t>
            </a:r>
          </a:p>
        </p:txBody>
      </p:sp>
      <p:pic>
        <p:nvPicPr>
          <p:cNvPr id="5" name="Picture 4" descr="Cartoon characters in a scene&#10;&#10;AI-generated content may be incorrect.">
            <a:extLst>
              <a:ext uri="{FF2B5EF4-FFF2-40B4-BE49-F238E27FC236}">
                <a16:creationId xmlns:a16="http://schemas.microsoft.com/office/drawing/2014/main" id="{31FE807C-3553-9001-120E-9AF75515B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985" y="3266059"/>
            <a:ext cx="5616030" cy="3155495"/>
          </a:xfrm>
          <a:prstGeom prst="rect">
            <a:avLst/>
          </a:prstGeom>
        </p:spPr>
      </p:pic>
    </p:spTree>
    <p:extLst>
      <p:ext uri="{BB962C8B-B14F-4D97-AF65-F5344CB8AC3E}">
        <p14:creationId xmlns:p14="http://schemas.microsoft.com/office/powerpoint/2010/main" val="161842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87FA95-F2DC-323A-D5AD-43552447517A}"/>
              </a:ext>
            </a:extLst>
          </p:cNvPr>
          <p:cNvSpPr>
            <a:spLocks noGrp="1"/>
          </p:cNvSpPr>
          <p:nvPr>
            <p:ph type="title"/>
          </p:nvPr>
        </p:nvSpPr>
        <p:spPr/>
        <p:txBody>
          <a:bodyPr/>
          <a:lstStyle/>
          <a:p>
            <a:r>
              <a:rPr lang="en-GB" dirty="0"/>
              <a:t>Matthew 2:1-12</a:t>
            </a:r>
          </a:p>
        </p:txBody>
      </p:sp>
      <p:sp>
        <p:nvSpPr>
          <p:cNvPr id="3" name="Content Placeholder 2">
            <a:extLst>
              <a:ext uri="{FF2B5EF4-FFF2-40B4-BE49-F238E27FC236}">
                <a16:creationId xmlns:a16="http://schemas.microsoft.com/office/drawing/2014/main" id="{5AB96F32-528A-F4E8-5A75-418A504527B0}"/>
              </a:ext>
            </a:extLst>
          </p:cNvPr>
          <p:cNvSpPr>
            <a:spLocks noGrp="1"/>
          </p:cNvSpPr>
          <p:nvPr>
            <p:ph idx="1"/>
          </p:nvPr>
        </p:nvSpPr>
        <p:spPr>
          <a:xfrm>
            <a:off x="1066800" y="2192055"/>
            <a:ext cx="10058400" cy="3832963"/>
          </a:xfrm>
        </p:spPr>
        <p:txBody>
          <a:bodyPr>
            <a:normAutofit fontScale="92500" lnSpcReduction="10000"/>
          </a:bodyPr>
          <a:lstStyle/>
          <a:p>
            <a:pPr marL="0" indent="0">
              <a:buNone/>
            </a:pPr>
            <a:r>
              <a:rPr lang="en-GB" sz="2400" dirty="0"/>
              <a:t>Now after Jesus was born in Bethlehem of Judea in the days of Herod the king, behold, wise men from the east came to Jerusalem, </a:t>
            </a:r>
            <a:r>
              <a:rPr lang="en-GB" sz="2400" b="1" baseline="30000" dirty="0"/>
              <a:t>2 </a:t>
            </a:r>
            <a:r>
              <a:rPr lang="en-GB" sz="2400" dirty="0"/>
              <a:t>saying, “Where is he who has been born king of the Jews? For we saw his star when it rose</a:t>
            </a:r>
            <a:r>
              <a:rPr lang="en-GB" sz="2400" baseline="30000" dirty="0"/>
              <a:t> </a:t>
            </a:r>
            <a:r>
              <a:rPr lang="en-GB" sz="2400" dirty="0"/>
              <a:t>and have come to worship him.” </a:t>
            </a:r>
            <a:r>
              <a:rPr lang="en-GB" sz="2400" b="1" baseline="30000" dirty="0"/>
              <a:t>3 </a:t>
            </a:r>
            <a:r>
              <a:rPr lang="en-GB" sz="2400" dirty="0"/>
              <a:t>When Herod the king heard this, he was troubled, and all Jerusalem with him; </a:t>
            </a:r>
            <a:r>
              <a:rPr lang="en-GB" sz="2400" b="1" baseline="30000" dirty="0"/>
              <a:t>4 </a:t>
            </a:r>
            <a:r>
              <a:rPr lang="en-GB" sz="2400" dirty="0"/>
              <a:t>and assembling all the chief priests and scribes of the people, he inquired of them where the Christ was to be born. </a:t>
            </a:r>
            <a:r>
              <a:rPr lang="en-GB" sz="2400" b="1" baseline="30000" dirty="0"/>
              <a:t>5 </a:t>
            </a:r>
            <a:r>
              <a:rPr lang="en-GB" sz="2400" dirty="0"/>
              <a:t>They told him, “In Bethlehem of Judea, for so it is written by the prophet:</a:t>
            </a:r>
          </a:p>
          <a:p>
            <a:pPr marL="0" indent="0">
              <a:buNone/>
            </a:pPr>
            <a:r>
              <a:rPr lang="en-GB" sz="2400" dirty="0"/>
              <a:t>“‘And you, O Bethlehem, in the land of Judah,</a:t>
            </a:r>
            <a:br>
              <a:rPr lang="en-GB" sz="2400" dirty="0"/>
            </a:br>
            <a:r>
              <a:rPr lang="en-GB" sz="2400" dirty="0"/>
              <a:t>    are by no means least among the rulers of Judah;</a:t>
            </a:r>
            <a:br>
              <a:rPr lang="en-GB" sz="2400" dirty="0"/>
            </a:br>
            <a:r>
              <a:rPr lang="en-GB" sz="2400" dirty="0"/>
              <a:t>for from you shall come a ruler</a:t>
            </a:r>
            <a:br>
              <a:rPr lang="en-GB" sz="2400" dirty="0"/>
            </a:br>
            <a:r>
              <a:rPr lang="en-GB" sz="2400" dirty="0"/>
              <a:t>    who will shepherd my people Israel.’”</a:t>
            </a:r>
          </a:p>
          <a:p>
            <a:pPr marL="0" indent="0">
              <a:buNone/>
            </a:pPr>
            <a:endParaRPr lang="en-GB" dirty="0"/>
          </a:p>
        </p:txBody>
      </p:sp>
    </p:spTree>
    <p:extLst>
      <p:ext uri="{BB962C8B-B14F-4D97-AF65-F5344CB8AC3E}">
        <p14:creationId xmlns:p14="http://schemas.microsoft.com/office/powerpoint/2010/main" val="203631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3F69-F21E-6EB5-D8F0-4DCFBB5582E7}"/>
              </a:ext>
            </a:extLst>
          </p:cNvPr>
          <p:cNvSpPr>
            <a:spLocks noGrp="1"/>
          </p:cNvSpPr>
          <p:nvPr>
            <p:ph type="title"/>
          </p:nvPr>
        </p:nvSpPr>
        <p:spPr/>
        <p:txBody>
          <a:bodyPr/>
          <a:lstStyle/>
          <a:p>
            <a:r>
              <a:rPr lang="en-GB" dirty="0"/>
              <a:t>Matthew 2:1-12</a:t>
            </a:r>
          </a:p>
        </p:txBody>
      </p:sp>
      <p:sp>
        <p:nvSpPr>
          <p:cNvPr id="3" name="Content Placeholder 2">
            <a:extLst>
              <a:ext uri="{FF2B5EF4-FFF2-40B4-BE49-F238E27FC236}">
                <a16:creationId xmlns:a16="http://schemas.microsoft.com/office/drawing/2014/main" id="{BAFAE019-2996-8C64-603B-DC1C0A79BC4C}"/>
              </a:ext>
            </a:extLst>
          </p:cNvPr>
          <p:cNvSpPr>
            <a:spLocks noGrp="1"/>
          </p:cNvSpPr>
          <p:nvPr>
            <p:ph idx="1"/>
          </p:nvPr>
        </p:nvSpPr>
        <p:spPr/>
        <p:txBody>
          <a:bodyPr>
            <a:normAutofit fontScale="92500" lnSpcReduction="10000"/>
          </a:bodyPr>
          <a:lstStyle/>
          <a:p>
            <a:pPr marL="0" indent="0">
              <a:buNone/>
            </a:pPr>
            <a:r>
              <a:rPr lang="en-GB" sz="2400" dirty="0"/>
              <a:t>Then Herod summoned the wise men secretly and ascertained from them what time the star had appeared. </a:t>
            </a:r>
            <a:r>
              <a:rPr lang="en-GB" sz="2400" b="1" baseline="30000" dirty="0"/>
              <a:t>8 </a:t>
            </a:r>
            <a:r>
              <a:rPr lang="en-GB" sz="2400" dirty="0"/>
              <a:t>And he sent them to Bethlehem, saying, “Go and search diligently for the child, and when you have found him, bring me word, that I too may come and worship him.” </a:t>
            </a:r>
            <a:r>
              <a:rPr lang="en-GB" sz="2400" b="1" baseline="30000" dirty="0"/>
              <a:t>9 </a:t>
            </a:r>
            <a:r>
              <a:rPr lang="en-GB" sz="2400" dirty="0"/>
              <a:t>After listening to the king, they went on their way. And behold, the star that they had seen when it rose went before them until it came to rest over the place where the child was. </a:t>
            </a:r>
            <a:r>
              <a:rPr lang="en-GB" sz="2400" b="1" baseline="30000" dirty="0"/>
              <a:t>10 </a:t>
            </a:r>
            <a:r>
              <a:rPr lang="en-GB" sz="2400" dirty="0"/>
              <a:t>When they saw the star, they rejoiced exceedingly with great joy. </a:t>
            </a:r>
            <a:r>
              <a:rPr lang="en-GB" sz="2400" b="1" baseline="30000" dirty="0"/>
              <a:t>11 </a:t>
            </a:r>
            <a:r>
              <a:rPr lang="en-GB" sz="2400" dirty="0"/>
              <a:t>And going into the house, they saw the child with Mary his mother, and they fell down and worshiped him. Then, opening their treasures, they offered him gifts, gold and frankincense and myrrh. </a:t>
            </a:r>
            <a:r>
              <a:rPr lang="en-GB" sz="2400" b="1" baseline="30000" dirty="0"/>
              <a:t>12 </a:t>
            </a:r>
            <a:r>
              <a:rPr lang="en-GB" sz="2400" dirty="0"/>
              <a:t>And being warned in a dream not to return to Herod, they departed to their own country by another way.</a:t>
            </a:r>
          </a:p>
          <a:p>
            <a:endParaRPr lang="en-GB" dirty="0"/>
          </a:p>
        </p:txBody>
      </p:sp>
    </p:spTree>
    <p:extLst>
      <p:ext uri="{BB962C8B-B14F-4D97-AF65-F5344CB8AC3E}">
        <p14:creationId xmlns:p14="http://schemas.microsoft.com/office/powerpoint/2010/main" val="155585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50EAB-0815-4459-8C2F-AFCEF19FD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EAAF9-04B0-9126-D903-498F4B550321}"/>
              </a:ext>
            </a:extLst>
          </p:cNvPr>
          <p:cNvSpPr>
            <a:spLocks noGrp="1"/>
          </p:cNvSpPr>
          <p:nvPr>
            <p:ph type="title"/>
          </p:nvPr>
        </p:nvSpPr>
        <p:spPr/>
        <p:txBody>
          <a:bodyPr/>
          <a:lstStyle/>
          <a:p>
            <a:r>
              <a:rPr lang="en-GB" dirty="0"/>
              <a:t>Who were the Wise Men?</a:t>
            </a:r>
          </a:p>
        </p:txBody>
      </p:sp>
      <p:sp>
        <p:nvSpPr>
          <p:cNvPr id="3" name="Content Placeholder 2">
            <a:extLst>
              <a:ext uri="{FF2B5EF4-FFF2-40B4-BE49-F238E27FC236}">
                <a16:creationId xmlns:a16="http://schemas.microsoft.com/office/drawing/2014/main" id="{D6704299-4249-B052-4DF8-4499B6FB235D}"/>
              </a:ext>
            </a:extLst>
          </p:cNvPr>
          <p:cNvSpPr>
            <a:spLocks noGrp="1"/>
          </p:cNvSpPr>
          <p:nvPr>
            <p:ph idx="1"/>
          </p:nvPr>
        </p:nvSpPr>
        <p:spPr/>
        <p:txBody>
          <a:bodyPr>
            <a:normAutofit/>
          </a:bodyPr>
          <a:lstStyle/>
          <a:p>
            <a:pPr marL="0" indent="0">
              <a:buNone/>
            </a:pPr>
            <a:r>
              <a:rPr lang="en-GB" sz="2000" dirty="0"/>
              <a:t>“Now after Jesus was born in Bethlehem of Judea in the days of Herod the king, behold, wise men from the east came to Jerusalem, </a:t>
            </a:r>
            <a:r>
              <a:rPr lang="en-GB" sz="2000" b="1" baseline="30000" dirty="0"/>
              <a:t>2 </a:t>
            </a:r>
            <a:r>
              <a:rPr lang="en-GB" sz="2000" dirty="0"/>
              <a:t>saying, “Where is he who has been born king of the Jews? For we saw his star when it rose</a:t>
            </a:r>
            <a:r>
              <a:rPr lang="en-GB" sz="2000" baseline="30000" dirty="0"/>
              <a:t> </a:t>
            </a:r>
            <a:r>
              <a:rPr lang="en-GB" sz="2000" dirty="0"/>
              <a:t>and have come to worship him.” </a:t>
            </a:r>
          </a:p>
          <a:p>
            <a:pPr marL="0" indent="0">
              <a:buNone/>
            </a:pPr>
            <a:endParaRPr lang="en-GB" sz="2000" dirty="0"/>
          </a:p>
          <a:p>
            <a:r>
              <a:rPr lang="en-GB" dirty="0"/>
              <a:t>Scholars, perhaps astronomers?</a:t>
            </a:r>
          </a:p>
          <a:p>
            <a:r>
              <a:rPr lang="en-GB" dirty="0"/>
              <a:t>From the east</a:t>
            </a:r>
          </a:p>
          <a:p>
            <a:r>
              <a:rPr lang="en-GB" dirty="0"/>
              <a:t>More than 3! </a:t>
            </a:r>
          </a:p>
          <a:p>
            <a:r>
              <a:rPr lang="en-GB" dirty="0"/>
              <a:t>Does it actually matter?</a:t>
            </a:r>
          </a:p>
        </p:txBody>
      </p:sp>
    </p:spTree>
    <p:extLst>
      <p:ext uri="{BB962C8B-B14F-4D97-AF65-F5344CB8AC3E}">
        <p14:creationId xmlns:p14="http://schemas.microsoft.com/office/powerpoint/2010/main" val="147816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A89A-BC55-87EF-0561-CAFB0F4FA2F7}"/>
              </a:ext>
            </a:extLst>
          </p:cNvPr>
          <p:cNvSpPr>
            <a:spLocks noGrp="1"/>
          </p:cNvSpPr>
          <p:nvPr>
            <p:ph type="title"/>
          </p:nvPr>
        </p:nvSpPr>
        <p:spPr/>
        <p:txBody>
          <a:bodyPr/>
          <a:lstStyle/>
          <a:p>
            <a:r>
              <a:rPr lang="en-GB" dirty="0"/>
              <a:t>Numbers 24:17 </a:t>
            </a:r>
          </a:p>
        </p:txBody>
      </p:sp>
      <p:sp>
        <p:nvSpPr>
          <p:cNvPr id="3" name="Content Placeholder 2">
            <a:extLst>
              <a:ext uri="{FF2B5EF4-FFF2-40B4-BE49-F238E27FC236}">
                <a16:creationId xmlns:a16="http://schemas.microsoft.com/office/drawing/2014/main" id="{7BFE59FA-A7F6-86A5-DBC8-0CE47162C67D}"/>
              </a:ext>
            </a:extLst>
          </p:cNvPr>
          <p:cNvSpPr>
            <a:spLocks noGrp="1"/>
          </p:cNvSpPr>
          <p:nvPr>
            <p:ph idx="1"/>
          </p:nvPr>
        </p:nvSpPr>
        <p:spPr/>
        <p:txBody>
          <a:bodyPr>
            <a:normAutofit/>
          </a:bodyPr>
          <a:lstStyle/>
          <a:p>
            <a:pPr marL="0" indent="0">
              <a:buNone/>
            </a:pPr>
            <a:r>
              <a:rPr lang="en-GB" sz="2400" dirty="0"/>
              <a:t>‘I see him, but not now; I behold him, but not near; a star shall come out of Jacob, and a sceptre shall rise out of Israel; it shall crush the forehead of Moab and break down all the sons of Sheth.’ </a:t>
            </a:r>
          </a:p>
        </p:txBody>
      </p:sp>
    </p:spTree>
    <p:extLst>
      <p:ext uri="{BB962C8B-B14F-4D97-AF65-F5344CB8AC3E}">
        <p14:creationId xmlns:p14="http://schemas.microsoft.com/office/powerpoint/2010/main" val="9824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416BC6-45D9-42E2-812E-8642852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07194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8FFABA-35FF-4824-A828-AF70682C1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chemeClr val="bg2"/>
            </a:solidFill>
            <a:prstDash val="solid"/>
            <a:miter lim="800000"/>
          </a:ln>
          <a:effectLst/>
        </p:spPr>
        <p:txBody>
          <a:bodyPr/>
          <a:lstStyle/>
          <a:p>
            <a:endParaRPr lang="en-GB"/>
          </a:p>
        </p:txBody>
      </p:sp>
      <p:pic>
        <p:nvPicPr>
          <p:cNvPr id="5" name="Content Placeholder 4" descr="A person and person in a car&#10;&#10;AI-generated content may be incorrect.">
            <a:extLst>
              <a:ext uri="{FF2B5EF4-FFF2-40B4-BE49-F238E27FC236}">
                <a16:creationId xmlns:a16="http://schemas.microsoft.com/office/drawing/2014/main" id="{E1EF86A3-602E-7F72-3D67-4869156521CE}"/>
              </a:ext>
            </a:extLst>
          </p:cNvPr>
          <p:cNvPicPr>
            <a:picLocks noChangeAspect="1"/>
          </p:cNvPicPr>
          <p:nvPr/>
        </p:nvPicPr>
        <p:blipFill>
          <a:blip r:embed="rId2">
            <a:extLst>
              <a:ext uri="{28A0092B-C50C-407E-A947-70E740481C1C}">
                <a14:useLocalDpi xmlns:a14="http://schemas.microsoft.com/office/drawing/2010/main" val="0"/>
              </a:ext>
            </a:extLst>
          </a:blip>
          <a:srcRect r="-3" b="4119"/>
          <a:stretch>
            <a:fillRect/>
          </a:stretch>
        </p:blipFill>
        <p:spPr>
          <a:xfrm>
            <a:off x="743711" y="565214"/>
            <a:ext cx="4838748" cy="5727572"/>
          </a:xfrm>
          <a:prstGeom prst="rect">
            <a:avLst/>
          </a:prstGeom>
        </p:spPr>
      </p:pic>
      <p:sp>
        <p:nvSpPr>
          <p:cNvPr id="16" name="Rectangle 15">
            <a:extLst>
              <a:ext uri="{FF2B5EF4-FFF2-40B4-BE49-F238E27FC236}">
                <a16:creationId xmlns:a16="http://schemas.microsoft.com/office/drawing/2014/main" id="{C36AA63B-9EE1-4A5A-ABD7-4BA42FEF4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2979" y="237744"/>
            <a:ext cx="5634325"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en-GB"/>
          </a:p>
        </p:txBody>
      </p:sp>
      <p:sp>
        <p:nvSpPr>
          <p:cNvPr id="18" name="Rectangle 17">
            <a:extLst>
              <a:ext uri="{FF2B5EF4-FFF2-40B4-BE49-F238E27FC236}">
                <a16:creationId xmlns:a16="http://schemas.microsoft.com/office/drawing/2014/main" id="{4D89016A-FD6A-409F-BD59-281B82AF3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9956" y="372498"/>
            <a:ext cx="5352593"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DA2CE-6C2F-C2F0-3E43-F0D3261B6EC0}"/>
              </a:ext>
            </a:extLst>
          </p:cNvPr>
          <p:cNvSpPr>
            <a:spLocks noGrp="1"/>
          </p:cNvSpPr>
          <p:nvPr>
            <p:ph type="title"/>
          </p:nvPr>
        </p:nvSpPr>
        <p:spPr>
          <a:xfrm>
            <a:off x="6846137" y="2581567"/>
            <a:ext cx="4602152" cy="1718225"/>
          </a:xfrm>
        </p:spPr>
        <p:txBody>
          <a:bodyPr>
            <a:normAutofit fontScale="90000"/>
          </a:bodyPr>
          <a:lstStyle/>
          <a:p>
            <a:r>
              <a:rPr lang="en-GB" dirty="0"/>
              <a:t>The Wise Men acted on what they understood</a:t>
            </a:r>
          </a:p>
        </p:txBody>
      </p:sp>
    </p:spTree>
    <p:extLst>
      <p:ext uri="{BB962C8B-B14F-4D97-AF65-F5344CB8AC3E}">
        <p14:creationId xmlns:p14="http://schemas.microsoft.com/office/powerpoint/2010/main" val="178831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47EE-1C72-FB57-3DE7-A78ADC141B33}"/>
              </a:ext>
            </a:extLst>
          </p:cNvPr>
          <p:cNvSpPr>
            <a:spLocks noGrp="1"/>
          </p:cNvSpPr>
          <p:nvPr>
            <p:ph type="title"/>
          </p:nvPr>
        </p:nvSpPr>
        <p:spPr/>
        <p:txBody>
          <a:bodyPr/>
          <a:lstStyle/>
          <a:p>
            <a:r>
              <a:rPr lang="en-GB" dirty="0"/>
              <a:t>Matthew 2:2-6</a:t>
            </a:r>
          </a:p>
        </p:txBody>
      </p:sp>
      <p:sp>
        <p:nvSpPr>
          <p:cNvPr id="3" name="Content Placeholder 2">
            <a:extLst>
              <a:ext uri="{FF2B5EF4-FFF2-40B4-BE49-F238E27FC236}">
                <a16:creationId xmlns:a16="http://schemas.microsoft.com/office/drawing/2014/main" id="{E1DAA92E-B8E9-342C-EFB9-3AA7A700CBEF}"/>
              </a:ext>
            </a:extLst>
          </p:cNvPr>
          <p:cNvSpPr>
            <a:spLocks noGrp="1"/>
          </p:cNvSpPr>
          <p:nvPr>
            <p:ph idx="1"/>
          </p:nvPr>
        </p:nvSpPr>
        <p:spPr/>
        <p:txBody>
          <a:bodyPr>
            <a:normAutofit/>
          </a:bodyPr>
          <a:lstStyle/>
          <a:p>
            <a:pPr marL="0" indent="0">
              <a:buNone/>
            </a:pPr>
            <a:r>
              <a:rPr lang="en-GB" sz="2400" dirty="0"/>
              <a:t>‘“Where is he who has been born King of the Jews? For we saw his star when it rose and have come to worship him.” When Herod the King heard this, he was troubled, and all Jerusalem with him; and assembling all the chief priests and scribes of the people, he enquired of them where the Christ was to be born. They told him, “in Bethlehem of Judea, for so it is written by the prophet: And you, O Bethlehem, in the land of Judah, are by no means least among the rulers of Judah; for from you shall come a ruler who will shepherd my people Israel.”’</a:t>
            </a:r>
          </a:p>
        </p:txBody>
      </p:sp>
    </p:spTree>
    <p:extLst>
      <p:ext uri="{BB962C8B-B14F-4D97-AF65-F5344CB8AC3E}">
        <p14:creationId xmlns:p14="http://schemas.microsoft.com/office/powerpoint/2010/main" val="3814255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Custom 1">
      <a:dk1>
        <a:sysClr val="windowText" lastClr="000000"/>
      </a:dk1>
      <a:lt1>
        <a:sysClr val="window" lastClr="FFFFFF"/>
      </a:lt1>
      <a:dk2>
        <a:srgbClr val="454551"/>
      </a:dk2>
      <a:lt2>
        <a:srgbClr val="D8D9DC"/>
      </a:lt2>
      <a:accent1>
        <a:srgbClr val="F35BA3"/>
      </a:accent1>
      <a:accent2>
        <a:srgbClr val="D23A69"/>
      </a:accent2>
      <a:accent3>
        <a:srgbClr val="4EA6DC"/>
      </a:accent3>
      <a:accent4>
        <a:srgbClr val="4775E7"/>
      </a:accent4>
      <a:accent5>
        <a:srgbClr val="8971E1"/>
      </a:accent5>
      <a:accent6>
        <a:srgbClr val="D54773"/>
      </a:accent6>
      <a:hlink>
        <a:srgbClr val="6B9F25"/>
      </a:hlink>
      <a:folHlink>
        <a:srgbClr val="8C8C8C"/>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Savon</Template>
  <TotalTime>90</TotalTime>
  <Words>1263</Words>
  <Application>Microsoft Office PowerPoint</Application>
  <PresentationFormat>Widescreen</PresentationFormat>
  <Paragraphs>49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Savon</vt:lpstr>
      <vt:lpstr>The Wise men</vt:lpstr>
      <vt:lpstr>Quiz!</vt:lpstr>
      <vt:lpstr>The Wise Men</vt:lpstr>
      <vt:lpstr>Matthew 2:1-12</vt:lpstr>
      <vt:lpstr>Matthew 2:1-12</vt:lpstr>
      <vt:lpstr>Who were the Wise Men?</vt:lpstr>
      <vt:lpstr>Numbers 24:17 </vt:lpstr>
      <vt:lpstr>The Wise Men acted on what they understood</vt:lpstr>
      <vt:lpstr>Matthew 2:2-6</vt:lpstr>
      <vt:lpstr>PowerPoint Presentation</vt:lpstr>
      <vt:lpstr>Gifts, great joy, active obedience</vt:lpstr>
      <vt:lpstr>Matthew 2:7-11</vt:lpstr>
      <vt:lpstr>Gold</vt:lpstr>
      <vt:lpstr>Frankincense</vt:lpstr>
      <vt:lpstr>Myrrh</vt:lpstr>
      <vt:lpstr>PowerPoint Presentation</vt:lpstr>
      <vt:lpstr>Matthew 2:12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Collins</dc:creator>
  <cp:lastModifiedBy>Mike Collins</cp:lastModifiedBy>
  <cp:revision>1</cp:revision>
  <dcterms:created xsi:type="dcterms:W3CDTF">2025-12-13T17:56:45Z</dcterms:created>
  <dcterms:modified xsi:type="dcterms:W3CDTF">2025-12-13T19:26:53Z</dcterms:modified>
</cp:coreProperties>
</file>